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
  </p:notesMasterIdLst>
  <p:sldIdLst>
    <p:sldId id="497" r:id="rId2"/>
    <p:sldId id="499" r:id="rId3"/>
    <p:sldId id="500" r:id="rId4"/>
    <p:sldId id="498" r:id="rId5"/>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964" autoAdjust="0"/>
    <p:restoredTop sz="94660"/>
  </p:normalViewPr>
  <p:slideViewPr>
    <p:cSldViewPr snapToGrid="0">
      <p:cViewPr varScale="1">
        <p:scale>
          <a:sx n="160" d="100"/>
          <a:sy n="160" d="100"/>
        </p:scale>
        <p:origin x="552" y="184"/>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2/18/24</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2/18/24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2/18/24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2/18/24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2/18/24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2/18/24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2/18/24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2/18/24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2/18/24</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A5C6F0-34D8-C833-3A74-36F7A8D2B00E}"/>
              </a:ext>
            </a:extLst>
          </p:cNvPr>
          <p:cNvPicPr>
            <a:picLocks noChangeAspect="1"/>
          </p:cNvPicPr>
          <p:nvPr/>
        </p:nvPicPr>
        <p:blipFill>
          <a:blip r:embed="rId2"/>
          <a:stretch>
            <a:fillRect/>
          </a:stretch>
        </p:blipFill>
        <p:spPr>
          <a:xfrm>
            <a:off x="5112670" y="358815"/>
            <a:ext cx="4654434" cy="6302415"/>
          </a:xfrm>
          <a:prstGeom prst="rect">
            <a:avLst/>
          </a:prstGeom>
        </p:spPr>
      </p:pic>
    </p:spTree>
    <p:extLst>
      <p:ext uri="{BB962C8B-B14F-4D97-AF65-F5344CB8AC3E}">
        <p14:creationId xmlns:p14="http://schemas.microsoft.com/office/powerpoint/2010/main" val="3339826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E0FB5F-108F-4B34-E552-0B2AC238325D}"/>
              </a:ext>
            </a:extLst>
          </p:cNvPr>
          <p:cNvSpPr txBox="1"/>
          <p:nvPr/>
        </p:nvSpPr>
        <p:spPr>
          <a:xfrm>
            <a:off x="166976" y="0"/>
            <a:ext cx="4786023" cy="7017306"/>
          </a:xfrm>
          <a:prstGeom prst="rect">
            <a:avLst/>
          </a:prstGeom>
          <a:noFill/>
        </p:spPr>
        <p:txBody>
          <a:bodyPr wrap="square">
            <a:spAutoFit/>
          </a:bodyPr>
          <a:lstStyle/>
          <a:p>
            <a:r>
              <a:rPr lang="zh-CN" altLang="en-US" sz="900" dirty="0">
                <a:effectLst/>
                <a:latin typeface="Helvetica Neue" panose="02000503000000020004" pitchFamily="2" charset="0"/>
              </a:rPr>
              <a:t>序幕：乡村集会的村公所，正在审理关于渔夫彼得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格莱姆斯所雇佣的童工的死亡事件。格莱姆斯提出证词，说童工是在出海打鱼的归途中死于暴风雨，村民们和审判员都怀疑他的陈述，审判员劝告他“以后不得再雇佣少年”。散场后，只有中年寡妇艾伦</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奥福德留下来安慰格莱姆斯。然后第一间奏曲：描写乡村的黎明。</a:t>
            </a:r>
          </a:p>
          <a:p>
            <a:r>
              <a:rPr lang="zh-CN" altLang="en-US" sz="900" dirty="0">
                <a:effectLst/>
                <a:highlight>
                  <a:srgbClr val="FFFF00"/>
                </a:highlight>
                <a:latin typeface="Helvetica Neue" panose="02000503000000020004" pitchFamily="2" charset="0"/>
              </a:rPr>
              <a:t>第一幕 第一场，临海街头的野猪头酒吧。</a:t>
            </a:r>
          </a:p>
          <a:p>
            <a:r>
              <a:rPr lang="zh-CN" altLang="en-US" sz="900" dirty="0">
                <a:effectLst/>
                <a:latin typeface="Helvetica Neue" panose="02000503000000020004" pitchFamily="2" charset="0"/>
              </a:rPr>
              <a:t>这是审问几天后的一个早晨，渔夫们在准备出海，退休船长用望远镜眺望海面，彼得在叫喊有谁肯帮忙，村人们装聋作哑，不加理会。只有船长巴尔斯特罗德和药剂师内德</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基恩走过去帮他。基恩告诉彼得，我在孤儿院替你找到一名新的见习水手。大家就谴责说，你想用钱买一个孤儿不成</a:t>
            </a:r>
            <a:r>
              <a:rPr lang="en-US" altLang="zh-CN" sz="900" dirty="0">
                <a:effectLst/>
                <a:latin typeface="Helvetica Neue" panose="02000503000000020004" pitchFamily="2" charset="0"/>
              </a:rPr>
              <a:t>? </a:t>
            </a:r>
            <a:r>
              <a:rPr lang="zh-CN" altLang="en-US" sz="900" dirty="0">
                <a:effectLst/>
                <a:latin typeface="Helvetica Neue" panose="02000503000000020004" pitchFamily="2" charset="0"/>
              </a:rPr>
              <a:t>这时艾伦引用耶稣的话唱</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谁若无罪就可以用石头打他</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，表示她去帮助领回这个孤儿。固执的马车夫听了这句话，也只好勉强地跟着艾伦</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奥福德一起前往。巴尔斯特罗德一边用望远镜看着海面，一边警告大家说，暴风雨即将来临，大家唱完要防备狂风暴雨的合唱，纷纷回家。可是大部分男人，却不约而同地走进酒吧。巴尔斯特罗德建议彼得离开这个穷乡僻壤，去当大商船的水手比较有前途，可是彼得却说出他的梦想。他说，他必须赚够钱以后跟艾伦结婚。彼得唱</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我们已勉强踏入风中</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。暴风雨来临，巴尔斯特罗德也跑进酒吧。彼得唱着：</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什么港口才能保住平安？</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接着是第二间奏曲：描写排山倒海般的暴风雨。</a:t>
            </a:r>
          </a:p>
          <a:p>
            <a:r>
              <a:rPr lang="zh-CN" altLang="en-US" sz="900" dirty="0">
                <a:effectLst/>
                <a:latin typeface="Helvetica Neue" panose="02000503000000020004" pitchFamily="2" charset="0"/>
              </a:rPr>
              <a:t>第二场 野猪头酒吧，女老板宣布要关门了，有身份的赛德利夫人硬要闯进去，她要向基恩要安眠药。巴尔斯特罗德也跟着渔夫们走进门来，女老板的两个侄女被暴风雨惊醒，穿着睡袍就往下楼跑，被醉汉纠缠，老船长把醉汉推开。基恩跑进来，向大家报告彼得家附近的山崖崩塌。赛德利夫人立刻走到他面前说，还没看到马车，我无法在这种鬼地方苦等。基恩表示，如果想拿到药，只能耐心等候。彼得也走进来，大家不约而同地说“魔鬼来了”。彼得唱着</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大熊座和金牛座</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，大家看见他像梦呓般唱出这占星学的歌，都说他不是发疯，就是喝醉了。醉汉要打彼得，被巴尔斯特罗德劝阻，为了缓和气氛，他催促大家再唱歌。于是大家开始唱</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老乔出海捕鱼</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。马车夫带着艾伦和少年进来，女人们想让她和少年暖暖身子，但彼得却要少年立刻跟他回家，于是拉着少年，在狂风暴雨中离去。下面是第三间奏曲：描写温暖的星期天的气氛。</a:t>
            </a:r>
          </a:p>
          <a:p>
            <a:r>
              <a:rPr lang="zh-CN" altLang="en-US" sz="900" dirty="0">
                <a:effectLst/>
                <a:highlight>
                  <a:srgbClr val="FFFF00"/>
                </a:highlight>
                <a:latin typeface="Helvetica Neue" panose="02000503000000020004" pitchFamily="2" charset="0"/>
              </a:rPr>
              <a:t>第二幕第一场 临海街道，与第一幕第一场同。</a:t>
            </a:r>
          </a:p>
          <a:p>
            <a:r>
              <a:rPr lang="zh-CN" altLang="en-US" sz="900" dirty="0">
                <a:effectLst/>
                <a:latin typeface="Helvetica Neue" panose="02000503000000020004" pitchFamily="2" charset="0"/>
              </a:rPr>
              <a:t>教堂钟响后，人们忙着上教堂。艾伦正在照顾那个少年，她带他到海边，与他聊天。这时从教堂传来赞美歌声，艾伦</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奥福德发现少年的上衣破了，又看到他脖子有打伤的痕迹，马上想到一定是彼得虐待了这个孩子。彼得上场，他说发现鱼群，想把少年带走。奥福德就对彼得说：今天是星期天，是休息曰，你不是说好每周都要让这孩子休息一天的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彼得反驳说，我要尽快赚钱，以便买一栋房子，不让别人老是毁谤我，瞧不起我。艾伦又追问孩子的脖子为什么受伤，彼得的回答很含糊。彼得表示说，如果没有你，我什么都不再存在；而艾伦却告诉他，金钱遮不住大家的嘴巴，我们的梦已经崩溃了。彼得听了很生气地唱出</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神站在我这边</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后，便粗暴地把少年拉走。看到这情景的酒吧老板无比愤慨地唱出：</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格莱姆斯捕他的鱼去了！</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大家同声谴责彼得虐待少年，并把愤怒转向奥福德，指责她实在不应该帮助彼得。艾伦分辩说；“我小心照顾那孩子，为他缝衣服，”接着大家合唱：</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现在要看看谣传是真是假</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他们要到彼得所住小屋看一看，留下来的女老板、侄女们和奥福德，不约而同地说出对男人的感想。她们说所谓的男人，不是让女人笑，就是让女人哭，或是要她等着一起睡觉。第四间奏曲：帕萨卡利亚舞曲。</a:t>
            </a:r>
          </a:p>
          <a:p>
            <a:r>
              <a:rPr lang="zh-CN" altLang="en-US" sz="900" dirty="0">
                <a:effectLst/>
                <a:highlight>
                  <a:srgbClr val="FFFF00"/>
                </a:highlight>
                <a:latin typeface="Helvetica Neue" panose="02000503000000020004" pitchFamily="2" charset="0"/>
              </a:rPr>
              <a:t>第二场，彼得的小屋</a:t>
            </a:r>
            <a:r>
              <a:rPr lang="zh-CN" altLang="en-US" sz="900" dirty="0">
                <a:effectLst/>
                <a:latin typeface="Helvetica Neue" panose="02000503000000020004" pitchFamily="2" charset="0"/>
              </a:rPr>
              <a:t>，彼得要少年穿上长靴与奥福德织的毛衣，逼他下海。少年哭泣着，彼得对他说要坚强，后来他自言自语着要一直捕鱼到涨潮，抓着一大把钱与奥福德结婚，唱</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她不久就会忘记去学校的路</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。这时从远方传来村人的合唱</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谣传是真是假</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彼得不愿意让村人赶来阻扰，便打算从后门带着缆绳和少年逃到船里去，少年小心翼翼地走到悬崖的小径，因失去平衡，跌到崖下，不见踪影。彼得吓坏了惊恐地沿着陡崖滑下去。到彼得家的牧师、法官和渔村的男人们，惊讶地发现彼得的家整理得很干净，由于找不到彼得，什么事也做不成，反而表示说，回到家以后，应该规劝自己的老婆，少去干涉别人的私生活。</a:t>
            </a:r>
          </a:p>
          <a:p>
            <a:r>
              <a:rPr lang="zh-CN" altLang="en-US" sz="900" dirty="0">
                <a:effectLst/>
                <a:latin typeface="Helvetica Neue" panose="02000503000000020004" pitchFamily="2" charset="0"/>
              </a:rPr>
              <a:t>人们说着话离开了彼得的家。只有巴尔斯特罗德留下来，检查了少年的衣物之后，好象没有发现了什么异常情况，就急匆匆地从后门出去了。</a:t>
            </a:r>
          </a:p>
        </p:txBody>
      </p:sp>
      <p:sp>
        <p:nvSpPr>
          <p:cNvPr id="5" name="TextBox 4">
            <a:extLst>
              <a:ext uri="{FF2B5EF4-FFF2-40B4-BE49-F238E27FC236}">
                <a16:creationId xmlns:a16="http://schemas.microsoft.com/office/drawing/2014/main" id="{B6CE0119-A235-7D2B-4DA6-CC1B361A85E4}"/>
              </a:ext>
            </a:extLst>
          </p:cNvPr>
          <p:cNvSpPr txBox="1"/>
          <p:nvPr/>
        </p:nvSpPr>
        <p:spPr>
          <a:xfrm>
            <a:off x="4953000" y="-110462"/>
            <a:ext cx="4953836" cy="7294305"/>
          </a:xfrm>
          <a:prstGeom prst="rect">
            <a:avLst/>
          </a:prstGeom>
          <a:noFill/>
        </p:spPr>
        <p:txBody>
          <a:bodyPr wrap="square">
            <a:spAutoFit/>
          </a:bodyPr>
          <a:lstStyle/>
          <a:p>
            <a:endParaRPr lang="zh-CN" altLang="en-US" sz="900" dirty="0">
              <a:effectLst/>
              <a:latin typeface="Helvetica Neue" panose="02000503000000020004" pitchFamily="2" charset="0"/>
            </a:endParaRPr>
          </a:p>
          <a:p>
            <a:r>
              <a:rPr lang="zh-CN" altLang="en-US" sz="900" dirty="0">
                <a:effectLst/>
                <a:latin typeface="Helvetica Neue" panose="02000503000000020004" pitchFamily="2" charset="0"/>
              </a:rPr>
              <a:t>第五间奏曲：月光下的海洋。在平稳起伏的海浪般的弦乐动机上，长笛和竖琴使人联想到水面的光辉。</a:t>
            </a:r>
            <a:endParaRPr lang="zh-CN" altLang="en-US" sz="900" dirty="0">
              <a:effectLst/>
              <a:latin typeface="PingFang SC" panose="020B0400000000000000" pitchFamily="34" charset="-122"/>
              <a:ea typeface="PingFang SC" panose="020B0400000000000000" pitchFamily="34" charset="-122"/>
            </a:endParaRPr>
          </a:p>
          <a:p>
            <a:endParaRPr lang="en-US" altLang="zh-CN" sz="900" dirty="0">
              <a:effectLst/>
              <a:latin typeface="Helvetica Neue" panose="02000503000000020004" pitchFamily="2" charset="0"/>
            </a:endParaRPr>
          </a:p>
          <a:p>
            <a:r>
              <a:rPr lang="zh-CN" altLang="en-US" sz="900" dirty="0">
                <a:effectLst/>
                <a:highlight>
                  <a:srgbClr val="FFFF00"/>
                </a:highlight>
                <a:latin typeface="Helvetica Neue" panose="02000503000000020004" pitchFamily="2" charset="0"/>
              </a:rPr>
              <a:t>第三幕</a:t>
            </a:r>
          </a:p>
          <a:p>
            <a:r>
              <a:rPr lang="zh-CN" altLang="en-US" sz="900" dirty="0">
                <a:effectLst/>
                <a:highlight>
                  <a:srgbClr val="FFFF00"/>
                </a:highlight>
                <a:latin typeface="Helvetica Neue" panose="02000503000000020004" pitchFamily="2" charset="0"/>
              </a:rPr>
              <a:t>第一场 临海街道</a:t>
            </a:r>
            <a:r>
              <a:rPr lang="zh-CN" altLang="en-US" sz="900" dirty="0">
                <a:effectLst/>
                <a:latin typeface="Helvetica Neue" panose="02000503000000020004" pitchFamily="2" charset="0"/>
              </a:rPr>
              <a:t>，月夜。人们在举行舞会，法官想查询两个侄女一些事，被她们逃脱，只好进入酒吧。赛德利夫人碰到基恩说，少年一定又被杀了，基恩不加理会，说她是吃安眠药产生了太多的幻想。舞会结束，有人进酒吧，而赛德利夫人却自言自语说，探查别人犯罪是我的乐趣。这时艾伦和巴尔斯特罗德一起登场。老船长对她说，他在海边捡到少年的毛衣，上面有只刺绣的锚。巴尔斯特罗德又说，一小时前彼得的船已经回来，并没看到少年的影子。于是艾伦就静静地唱出</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儿时的刺绣</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悲叹说，而今刺绣却成为解谜的线索。巴尔斯特罗德鼓励奥福德，当所有的人都跟彼得敌对时，要对他尽一点心，然后带着艾伦去寻找彼得。这些话全部都被赛德利夫人窃听到，她立刻推开酒吧的大门把法官喊出来，以夸大的语气把所听到的转告他，而法官又叫来兼任警察的马车夫，命令他进行正式的搜查。此事传到酒吧里以后，人们就聚集到广场上，他们主张一定要彻底的搜查。这是众人的合唱。第六间奏曲：加弱音器的圆号，用和弦支持着各种乐器所奏的自由装饰段。而圆号的和弦，似乎模仿着村人激愤的喊叫声。</a:t>
            </a:r>
          </a:p>
          <a:p>
            <a:r>
              <a:rPr lang="zh-CN" altLang="en-US" sz="900" dirty="0">
                <a:effectLst/>
                <a:highlight>
                  <a:srgbClr val="FFFF00"/>
                </a:highlight>
                <a:latin typeface="Helvetica Neue" panose="02000503000000020004" pitchFamily="2" charset="0"/>
              </a:rPr>
              <a:t>第二场 场景同第一场</a:t>
            </a:r>
          </a:p>
          <a:p>
            <a:r>
              <a:rPr lang="zh-CN" altLang="en-US" sz="900" dirty="0">
                <a:effectLst/>
                <a:latin typeface="PingFang SC" panose="020B0400000000000000" pitchFamily="34" charset="-122"/>
                <a:ea typeface="PingFang SC" panose="020B0400000000000000" pitchFamily="34" charset="-122"/>
              </a:rPr>
              <a:t>黎明将至，四周笼罩着晨雾。经过三天三夜的漂泊，已经疲惫不堪的彼得上场，他用宣叙调漫无边际地咏唱着浮现在心头的一切情景。从远方传来村民们追赶的叫声，也能听到灯塔在浓雾中为船舶领航的汽笛声。艾伦和巴尔斯特罗德上场，彼得已经无力再听奥福德的讲话。巴尔斯特罗德叫他到海上去把船沉掉，暗示他自杀赎罪，并帮他把船推到海上，伤心的艾伦突然大叫</a:t>
            </a:r>
            <a:r>
              <a:rPr lang="zh-CN" altLang="en-US" sz="900" dirty="0">
                <a:effectLst/>
                <a:latin typeface="Helvetica Neue" panose="02000503000000020004" pitchFamily="2" charset="0"/>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住手</a:t>
            </a:r>
            <a:r>
              <a:rPr lang="zh-CN" altLang="en-US" sz="900" dirty="0">
                <a:effectLst/>
                <a:latin typeface="Helvetica Neue" panose="02000503000000020004" pitchFamily="2" charset="0"/>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但彼得的船已经划出去了。老船长看到事情已经解决就含泪扶着艾伦离去。黎明来到，人们又像往常开始一天的工作。法官来向大家说，根据海岸警备队报告，发现有一艘船在海洋上沉没。渔夫用望远镜远眺，但什么也看不见。酒吧女主人又说，这可能又是谣言。村人们又回到日常生活中，歌剧在众渔夫强有力的合唱声中结束。</a:t>
            </a:r>
            <a:endParaRPr lang="en-US" altLang="zh-CN" sz="900" dirty="0">
              <a:effectLst/>
              <a:latin typeface="PingFang SC" panose="020B0400000000000000" pitchFamily="34" charset="-122"/>
              <a:ea typeface="PingFang SC" panose="020B0400000000000000" pitchFamily="34" charset="-122"/>
            </a:endParaRPr>
          </a:p>
          <a:p>
            <a:endParaRPr lang="en-US" altLang="zh-CN" sz="900" dirty="0">
              <a:latin typeface="PingFang SC" panose="020B0400000000000000" pitchFamily="34" charset="-122"/>
              <a:ea typeface="PingFang SC" panose="020B0400000000000000" pitchFamily="34" charset="-122"/>
            </a:endParaRPr>
          </a:p>
          <a:p>
            <a:r>
              <a:rPr lang="zh-CN" altLang="en-US" sz="900" dirty="0">
                <a:effectLst/>
                <a:latin typeface="Helvetica Neue" panose="02000503000000020004" pitchFamily="2" charset="0"/>
              </a:rPr>
              <a:t>本杰明</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布里顿的</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是一部深刻探讨人性孤立、社会排斥和个人与环境之间复杂关系的歌剧。布里顿的个人经历和他对故乡萨福克郡的深厚感情为这部作品提供了丰富的背景。成长于英格兰东海岸，布里顿从小就被海浪、海风和风暴所包围，这些元素构成了他童年的世界，也深深植根于他的音乐创作中。</a:t>
            </a:r>
          </a:p>
          <a:p>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的灵感源自乔治</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克拉布的诗歌，克拉布是一位来自萨福克海岸渔港奥尔德堡的牧师和诗人。布里顿在美国时期重新发现了克拉布的作品，并对其充满兴趣。克拉布的诗歌描绘了萨福克郡渔村中的艰苦生活、人民的梦想、弱点和双重标准，为布里顿提供了讽刺和现实主义的素材。</a:t>
            </a:r>
          </a:p>
          <a:p>
            <a:r>
              <a:rPr lang="zh-CN" altLang="en-US" sz="900" dirty="0">
                <a:effectLst/>
                <a:latin typeface="Helvetica Neue" panose="02000503000000020004" pitchFamily="2" charset="0"/>
              </a:rPr>
              <a:t>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的故事围绕一个被社会误解和排斥的渔夫展开，他因为对学徒的虐待和死亡而受到指控和社会的审判。这个角色的设定展示了人性的孤独、精神的混乱，以及被妄想和惩罚幻想所折磨的状态。作品深入探讨了社会对个体的影响，以及个体在面对社会压力和误解时的内心挣扎。</a:t>
            </a:r>
          </a:p>
          <a:p>
            <a:r>
              <a:rPr lang="zh-CN" altLang="en-US" sz="900" dirty="0">
                <a:effectLst/>
                <a:latin typeface="Helvetica Neue" panose="02000503000000020004" pitchFamily="2" charset="0"/>
              </a:rPr>
              <a:t>布里顿通过</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不仅讲述了一个关于孤立和排斥的故事，也反映了他自己作为一名艺术家和作曲家的内心世界。他对萨福克郡的深情与彼得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格莱姆斯的故事紧密相连，通过音乐和戏剧展现了对故乡景色的怀念和对人性深处的洞察。</a:t>
            </a:r>
          </a:p>
          <a:p>
            <a:r>
              <a:rPr lang="zh-CN" altLang="en-US" sz="900" dirty="0">
                <a:effectLst/>
                <a:latin typeface="Helvetica Neue" panose="02000503000000020004" pitchFamily="2" charset="0"/>
              </a:rPr>
              <a:t>这部歌剧不仅是布里顿对个人与社会关系的艺术探索，也是他对自己身份和根源的反思。</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成为了布里顿创作生涯中的一个重要里程碑，展现了他独特的音乐才华和对人性复杂层面的深刻理解。</a:t>
            </a:r>
          </a:p>
          <a:p>
            <a:r>
              <a:rPr lang="zh-CN" altLang="en-US" sz="900" dirty="0">
                <a:effectLst/>
                <a:latin typeface="Helvetica Neue" panose="02000503000000020004" pitchFamily="2" charset="0"/>
              </a:rPr>
              <a:t>这是一个真正的角色塑造。直到现在，渔夫彼得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才获得了深刻的心理描绘，没有这层描绘，村民们的不信任、可怕的距离、甚至敌意都难以理解。格莱姆斯是一个孤独的人，奇怪而神秘，被幻想和白日梦所驱动，内心在傲慢和对认可的渴望之间挣扎。他仰望星空，正如</a:t>
            </a:r>
            <a:r>
              <a:rPr lang="en-GB" sz="900" dirty="0">
                <a:effectLst/>
                <a:latin typeface="Helvetica Neue" panose="02000503000000020004" pitchFamily="2" charset="0"/>
              </a:rPr>
              <a:t>E.M.</a:t>
            </a:r>
            <a:r>
              <a:rPr lang="zh-CN" altLang="en-US" sz="900" dirty="0">
                <a:effectLst/>
                <a:latin typeface="Helvetica Neue" panose="02000503000000020004" pitchFamily="2" charset="0"/>
              </a:rPr>
              <a:t>福斯特所写。但他也拥有黑暗、神秘和破坏性的一面。彼得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格莱姆斯，一个饱受折磨的理想主义者，堕落的天使。</a:t>
            </a:r>
          </a:p>
          <a:p>
            <a:br>
              <a:rPr lang="zh-CN" altLang="en-US" sz="900" dirty="0">
                <a:effectLst/>
                <a:latin typeface="Helvetica Neue" panose="02000503000000020004" pitchFamily="2" charset="0"/>
              </a:rPr>
            </a:br>
            <a:endParaRPr lang="zh-CN" altLang="en-US" sz="900" dirty="0">
              <a:effectLst/>
              <a:latin typeface="Helvetica Neue" panose="02000503000000020004" pitchFamily="2" charset="0"/>
            </a:endParaRPr>
          </a:p>
          <a:p>
            <a:endParaRPr lang="zh-CN" altLang="en-US" sz="900" dirty="0">
              <a:effectLst/>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1609592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FB277D-DB54-5D56-9D74-903295F1732A}"/>
              </a:ext>
            </a:extLst>
          </p:cNvPr>
          <p:cNvSpPr txBox="1"/>
          <p:nvPr/>
        </p:nvSpPr>
        <p:spPr>
          <a:xfrm>
            <a:off x="572494" y="0"/>
            <a:ext cx="4381168" cy="6740307"/>
          </a:xfrm>
          <a:prstGeom prst="rect">
            <a:avLst/>
          </a:prstGeom>
          <a:noFill/>
        </p:spPr>
        <p:txBody>
          <a:bodyPr wrap="square">
            <a:spAutoFit/>
          </a:bodyPr>
          <a:lstStyle/>
          <a:p>
            <a:r>
              <a:rPr lang="zh-CN" altLang="en-US" sz="900" dirty="0">
                <a:effectLst/>
                <a:latin typeface="Helvetica Neue" panose="02000503000000020004" pitchFamily="2" charset="0"/>
              </a:rPr>
              <a:t>在学校里，他曾回答学生的提问，声称如果他能继续代表勇气和音乐，他就能最好地服务于人类同胞。实际上，布里顿在听证会上并没有因为军事原因被征召，而是因非军事原因被拒绝服役，例如被提名为皇家陆军医疗竞赛的候选人。但布里顿也拒绝了这一提名，否则他参与的程度不会比参加战斗更少。再次拒绝并非没有风险：因此，迈克尔</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蒂皮特被判处三个月监禁。布里顿很幸运。他与彼得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皮尔斯一起在英格兰各地巡演，代表音乐和艺术委员会（今天的艺术委员会的前身），演出地点遍及最偏远的角落，面向最未受过训练的听众。他被认为是在执行一种慈善替代服务。</a:t>
            </a:r>
            <a:endParaRPr lang="en-US" altLang="zh-CN" sz="900" dirty="0">
              <a:effectLst/>
              <a:latin typeface="Helvetica Neue" panose="02000503000000020004" pitchFamily="2" charset="0"/>
            </a:endParaRPr>
          </a:p>
          <a:p>
            <a:endParaRPr lang="zh-CN" altLang="en-US" sz="900" dirty="0">
              <a:effectLst/>
              <a:latin typeface="Helvetica Neue" panose="02000503000000020004" pitchFamily="2" charset="0"/>
            </a:endParaRPr>
          </a:p>
          <a:p>
            <a:r>
              <a:rPr lang="zh-CN" altLang="en-US" sz="900" dirty="0">
                <a:effectLst/>
                <a:latin typeface="Helvetica Neue" panose="02000503000000020004" pitchFamily="2" charset="0"/>
              </a:rPr>
              <a:t>从美国回来后，布里顿于</a:t>
            </a:r>
            <a:r>
              <a:rPr lang="en-US" altLang="zh-CN" sz="900" dirty="0">
                <a:effectLst/>
                <a:latin typeface="Helvetica Neue" panose="02000503000000020004" pitchFamily="2" charset="0"/>
              </a:rPr>
              <a:t>1942</a:t>
            </a:r>
            <a:r>
              <a:rPr lang="zh-CN" altLang="en-US" sz="900" dirty="0">
                <a:effectLst/>
                <a:latin typeface="Helvetica Neue" panose="02000503000000020004" pitchFamily="2" charset="0"/>
              </a:rPr>
              <a:t>年</a:t>
            </a:r>
            <a:r>
              <a:rPr lang="en-US" altLang="zh-CN" sz="900" dirty="0">
                <a:effectLst/>
                <a:latin typeface="Helvetica Neue" panose="02000503000000020004" pitchFamily="2" charset="0"/>
              </a:rPr>
              <a:t>5</a:t>
            </a:r>
            <a:r>
              <a:rPr lang="zh-CN" altLang="en-US" sz="900" dirty="0">
                <a:effectLst/>
                <a:latin typeface="Helvetica Neue" panose="02000503000000020004" pitchFamily="2" charset="0"/>
              </a:rPr>
              <a:t>月</a:t>
            </a:r>
            <a:r>
              <a:rPr lang="en-US" altLang="zh-CN" sz="900" dirty="0">
                <a:effectLst/>
                <a:latin typeface="Helvetica Neue" panose="02000503000000020004" pitchFamily="2" charset="0"/>
              </a:rPr>
              <a:t>28</a:t>
            </a:r>
            <a:r>
              <a:rPr lang="zh-CN" altLang="en-US" sz="900" dirty="0">
                <a:effectLst/>
                <a:latin typeface="Helvetica Neue" panose="02000503000000020004" pitchFamily="2" charset="0"/>
              </a:rPr>
              <a:t>日必须向联邦法院就依良心拒服兵役作出回应。他说：“既然我相信每个人都被上帝的灵充满，我就无法摧毁人类的生命。”布里顿用这些话证明了他拒绝服兵役的决定是出于良知。他强调：“我的整个生命都致力于创造性工作（因为我是一名作曲家），我不能参与任何破坏性行为。”</a:t>
            </a:r>
            <a:endParaRPr lang="en-US" altLang="zh-CN" sz="900" dirty="0">
              <a:effectLst/>
              <a:latin typeface="Helvetica Neue" panose="02000503000000020004" pitchFamily="2" charset="0"/>
            </a:endParaRPr>
          </a:p>
          <a:p>
            <a:endParaRPr lang="zh-CN" altLang="en-US" sz="900" dirty="0">
              <a:effectLst/>
              <a:latin typeface="Helvetica Neue" panose="02000503000000020004" pitchFamily="2" charset="0"/>
            </a:endParaRPr>
          </a:p>
          <a:p>
            <a:r>
              <a:rPr lang="zh-CN" altLang="en-US" sz="900" dirty="0">
                <a:effectLst/>
                <a:latin typeface="Helvetica Neue" panose="02000503000000020004" pitchFamily="2" charset="0"/>
              </a:rPr>
              <a:t>对本杰明</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布里顿而言，和平主义不是一种后期的政治洞察，而是他的本性。即使在他还是孩子、还是学生时，他就反对所有形式的暴力。“我记得，可能是我上学的第一天，我看到一个男孩被殴打，我简直不敢相信没有人冲过去帮助他。我震惊于这种行为居然被默许和接受。这个事件可能是我之后所有作品的起点</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关于身体暴力对弱者的压迫、关于纯洁和无辜的破坏、关于邪恶的恐怖。”</a:t>
            </a:r>
            <a:endParaRPr lang="en-US" altLang="zh-CN" sz="900" dirty="0">
              <a:effectLst/>
              <a:latin typeface="Helvetica Neue" panose="02000503000000020004" pitchFamily="2" charset="0"/>
            </a:endParaRPr>
          </a:p>
          <a:p>
            <a:endParaRPr lang="zh-CN" altLang="en-US" sz="900" dirty="0">
              <a:effectLst/>
              <a:latin typeface="Helvetica Neue" panose="02000503000000020004" pitchFamily="2" charset="0"/>
            </a:endParaRPr>
          </a:p>
          <a:p>
            <a:r>
              <a:rPr lang="zh-CN" altLang="en-US" sz="900" dirty="0">
                <a:effectLst/>
                <a:latin typeface="PingFang SC" panose="020B0400000000000000" pitchFamily="34" charset="-122"/>
                <a:ea typeface="PingFang SC" panose="020B0400000000000000" pitchFamily="34" charset="-122"/>
              </a:rPr>
              <a:t>布里顿的歌剧</a:t>
            </a:r>
            <a:r>
              <a:rPr lang="en-US" altLang="zh-CN" sz="900" dirty="0">
                <a:effectLst/>
                <a:latin typeface="PingFang SC" panose="020B0400000000000000" pitchFamily="34" charset="-122"/>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彼得</a:t>
            </a:r>
            <a:r>
              <a:rPr lang="en-US" altLang="zh-CN" sz="900" dirty="0">
                <a:effectLst/>
                <a:latin typeface="Helvetica Neue" panose="02000503000000020004" pitchFamily="2" charset="0"/>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格莱姆斯</a:t>
            </a:r>
            <a:r>
              <a:rPr lang="en-US" altLang="zh-CN" sz="900" dirty="0">
                <a:effectLst/>
                <a:latin typeface="PingFang SC" panose="020B0400000000000000" pitchFamily="34" charset="-122"/>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不仅描绘了主角面临的社会排斥和误解，也反映了布里顿对和平、对抵抗不公正的深刻关注。通过音乐和剧本，布里顿探索了孤独、理想主义与现实的冲突，以及个体在社会中的位置。</a:t>
            </a:r>
            <a:r>
              <a:rPr lang="en-US" altLang="zh-CN" sz="900" dirty="0">
                <a:effectLst/>
                <a:latin typeface="PingFang SC" panose="020B0400000000000000" pitchFamily="34" charset="-122"/>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彼得</a:t>
            </a:r>
            <a:r>
              <a:rPr lang="en-US" altLang="zh-CN" sz="900" dirty="0">
                <a:effectLst/>
                <a:latin typeface="Helvetica Neue" panose="02000503000000020004" pitchFamily="2" charset="0"/>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格莱姆斯</a:t>
            </a:r>
            <a:r>
              <a:rPr lang="en-US" altLang="zh-CN" sz="900" dirty="0">
                <a:effectLst/>
                <a:latin typeface="PingFang SC" panose="020B0400000000000000" pitchFamily="34" charset="-122"/>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是布里顿创作生涯中的一部杰作，它不仅展现了他的音乐天赋，也体现了他对人性、社会和艺术的深刻理解。</a:t>
            </a:r>
            <a:endParaRPr lang="en-US" altLang="zh-CN" sz="900" dirty="0">
              <a:effectLst/>
              <a:latin typeface="PingFang SC" panose="020B0400000000000000" pitchFamily="34" charset="-122"/>
              <a:ea typeface="PingFang SC" panose="020B0400000000000000" pitchFamily="34" charset="-122"/>
            </a:endParaRPr>
          </a:p>
          <a:p>
            <a:endParaRPr lang="en-US" altLang="zh-CN" sz="900" dirty="0">
              <a:latin typeface="PingFang SC" panose="020B0400000000000000" pitchFamily="34" charset="-122"/>
              <a:ea typeface="PingFang SC" panose="020B0400000000000000" pitchFamily="34" charset="-122"/>
            </a:endParaRPr>
          </a:p>
          <a:p>
            <a:r>
              <a:rPr lang="zh-CN" altLang="en-US" sz="900" dirty="0">
                <a:effectLst/>
                <a:latin typeface="Helvetica Neue" panose="02000503000000020004" pitchFamily="2" charset="0"/>
              </a:rPr>
              <a:t>爱德华</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摩根</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福斯特对乔治</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克拉布及其作品</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的描述描绘了一个深深植根于英格兰的作家。克拉布几乎从未离开过英格兰，除了一次短暂的跨越到苏格兰。他的作品深受乡村生活的影响，反映了对当地社会的深刻认知。克拉布的文学创作挑战了当时流行的田园牧歌式描述，转而描绘了社会底层的苦难与挑战。</a:t>
            </a:r>
            <a:endParaRPr lang="en-US" altLang="zh-CN" sz="900" dirty="0">
              <a:effectLst/>
              <a:latin typeface="Helvetica Neue" panose="02000503000000020004" pitchFamily="2" charset="0"/>
            </a:endParaRPr>
          </a:p>
          <a:p>
            <a:endParaRPr lang="zh-CN" altLang="en-US" sz="900" dirty="0">
              <a:effectLst/>
              <a:latin typeface="Helvetica Neue" panose="02000503000000020004" pitchFamily="2" charset="0"/>
            </a:endParaRPr>
          </a:p>
          <a:p>
            <a:r>
              <a:rPr lang="zh-CN" altLang="en-US" sz="900" dirty="0">
                <a:effectLst/>
                <a:latin typeface="Helvetica Neue" panose="02000503000000020004" pitchFamily="2" charset="0"/>
              </a:rPr>
              <a:t>克拉布的诗歌与他的故乡萨福克海岸密切相关，这个地方的沉闷与乏味为他的诗句注入了一种特有的忧郁。尽管他后来的生活条件有所改善，但他从未在精神上与奥尔德堡断绝联系，这种深刻的地域感情成为了他诗歌创作的核心。</a:t>
            </a:r>
            <a:br>
              <a:rPr lang="zh-CN" altLang="en-US" sz="900" dirty="0">
                <a:effectLst/>
                <a:latin typeface="Helvetica Neue" panose="02000503000000020004" pitchFamily="2" charset="0"/>
              </a:rPr>
            </a:br>
            <a:endParaRPr lang="zh-CN" altLang="en-US" sz="900" dirty="0">
              <a:effectLst/>
              <a:latin typeface="Helvetica Neue" panose="02000503000000020004" pitchFamily="2" charset="0"/>
            </a:endParaRPr>
          </a:p>
          <a:p>
            <a:r>
              <a:rPr lang="zh-CN" altLang="en-US" sz="900" dirty="0">
                <a:effectLst/>
                <a:latin typeface="Helvetica Neue" panose="02000503000000020004" pitchFamily="2" charset="0"/>
              </a:rPr>
              <a:t>克拉布以其直接、刻薄的幽默、诚实以及对英国社会特定类型的敏锐感知而受到福斯特的赞赏。虽然克拉布的作品可能缺乏温暖的心和活泼的想象力，但他的直接性和典型的英国性格使他成为一位不同寻常的作家。</a:t>
            </a:r>
          </a:p>
          <a:p>
            <a:endParaRPr lang="zh-CN" altLang="en-US" sz="900" dirty="0">
              <a:effectLst/>
              <a:latin typeface="Helvetica Neue" panose="02000503000000020004" pitchFamily="2" charset="0"/>
            </a:endParaRPr>
          </a:p>
          <a:p>
            <a:r>
              <a:rPr lang="zh-CN" altLang="en-US" sz="900" dirty="0">
                <a:effectLst/>
                <a:latin typeface="Helvetica Neue" panose="02000503000000020004" pitchFamily="2" charset="0"/>
              </a:rPr>
              <a:t>克拉布的</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彼得</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格莱姆斯</a:t>
            </a:r>
            <a:r>
              <a:rPr lang="en-US" altLang="zh-CN" sz="900" dirty="0">
                <a:effectLst/>
                <a:latin typeface="Helvetica Neue" panose="02000503000000020004" pitchFamily="2" charset="0"/>
              </a:rPr>
              <a:t>》</a:t>
            </a:r>
            <a:r>
              <a:rPr lang="zh-CN" altLang="en-US" sz="900" dirty="0">
                <a:effectLst/>
                <a:latin typeface="Helvetica Neue" panose="02000503000000020004" pitchFamily="2" charset="0"/>
              </a:rPr>
              <a:t>是一个关于残酷渔夫的故事，这个人物因虐待和谋杀他的学徒而受到社会的排斥和自我折磨。这个故事反映了克拉布对社会底层人物的深刻洞察，以及对人性阴暗面的揭示。</a:t>
            </a:r>
            <a:endParaRPr lang="en-US" altLang="zh-CN" sz="900" dirty="0">
              <a:effectLst/>
              <a:latin typeface="Helvetica Neue" panose="02000503000000020004" pitchFamily="2" charset="0"/>
            </a:endParaRPr>
          </a:p>
          <a:p>
            <a:endParaRPr lang="zh-CN" altLang="en-US" sz="900" dirty="0">
              <a:effectLst/>
              <a:latin typeface="Helvetica Neue" panose="02000503000000020004" pitchFamily="2" charset="0"/>
            </a:endParaRPr>
          </a:p>
          <a:p>
            <a:r>
              <a:rPr lang="zh-CN" altLang="en-US" sz="900" dirty="0">
                <a:effectLst/>
                <a:latin typeface="PingFang SC" panose="020B0400000000000000" pitchFamily="34" charset="-122"/>
                <a:ea typeface="PingFang SC" panose="020B0400000000000000" pitchFamily="34" charset="-122"/>
              </a:rPr>
              <a:t>福斯特的描述提供了一个复杂的视角，既展现了克拉布作为一位诗人的内在动机，也揭示了</a:t>
            </a:r>
            <a:r>
              <a:rPr lang="en-US" altLang="zh-CN" sz="900" dirty="0">
                <a:effectLst/>
                <a:latin typeface="PingFang SC" panose="020B0400000000000000" pitchFamily="34" charset="-122"/>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彼得</a:t>
            </a:r>
            <a:r>
              <a:rPr lang="en-US" altLang="zh-CN" sz="900" dirty="0">
                <a:effectLst/>
                <a:latin typeface="Helvetica Neue" panose="02000503000000020004" pitchFamily="2" charset="0"/>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格莱姆斯</a:t>
            </a:r>
            <a:r>
              <a:rPr lang="en-US" altLang="zh-CN" sz="900" dirty="0">
                <a:effectLst/>
                <a:latin typeface="PingFang SC" panose="020B0400000000000000" pitchFamily="34" charset="-122"/>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这部作品如何成为英国文学中一个独特而重要的声音。克拉布的作品，特别是</a:t>
            </a:r>
            <a:r>
              <a:rPr lang="en-US" altLang="zh-CN" sz="900" dirty="0">
                <a:effectLst/>
                <a:latin typeface="PingFang SC" panose="020B0400000000000000" pitchFamily="34" charset="-122"/>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彼得</a:t>
            </a:r>
            <a:r>
              <a:rPr lang="en-US" altLang="zh-CN" sz="900" dirty="0">
                <a:effectLst/>
                <a:latin typeface="Helvetica Neue" panose="02000503000000020004" pitchFamily="2" charset="0"/>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格莱姆斯</a:t>
            </a:r>
            <a:r>
              <a:rPr lang="en-US" altLang="zh-CN" sz="900" dirty="0">
                <a:effectLst/>
                <a:latin typeface="PingFang SC" panose="020B0400000000000000" pitchFamily="34" charset="-122"/>
                <a:ea typeface="PingFang SC" panose="020B0400000000000000" pitchFamily="34" charset="-122"/>
              </a:rPr>
              <a:t>》</a:t>
            </a:r>
            <a:r>
              <a:rPr lang="zh-CN" altLang="en-US" sz="900" dirty="0">
                <a:effectLst/>
                <a:latin typeface="PingFang SC" panose="020B0400000000000000" pitchFamily="34" charset="-122"/>
                <a:ea typeface="PingFang SC" panose="020B0400000000000000" pitchFamily="34" charset="-122"/>
              </a:rPr>
              <a:t>，不仅是对英格兰乡村生活的记录，也是对人性复杂性的探索，这使得他的文学贡献在英国文学史上占有一席之地。</a:t>
            </a:r>
          </a:p>
          <a:p>
            <a:endParaRPr lang="zh-CN" altLang="en-US" sz="900" dirty="0">
              <a:effectLst/>
              <a:latin typeface="PingFang SC" panose="020B0400000000000000" pitchFamily="34" charset="-122"/>
              <a:ea typeface="PingFang SC" panose="020B0400000000000000" pitchFamily="34" charset="-122"/>
            </a:endParaRPr>
          </a:p>
        </p:txBody>
      </p:sp>
    </p:spTree>
    <p:extLst>
      <p:ext uri="{BB962C8B-B14F-4D97-AF65-F5344CB8AC3E}">
        <p14:creationId xmlns:p14="http://schemas.microsoft.com/office/powerpoint/2010/main" val="5557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238" y="0"/>
            <a:ext cx="9903523"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descr="A group of people on stairs&#10;&#10;Description automatically generated">
            <a:extLst>
              <a:ext uri="{FF2B5EF4-FFF2-40B4-BE49-F238E27FC236}">
                <a16:creationId xmlns:a16="http://schemas.microsoft.com/office/drawing/2014/main" id="{E678ECDF-6FC9-FC1C-4684-7C508ACEF8DB}"/>
              </a:ext>
            </a:extLst>
          </p:cNvPr>
          <p:cNvPicPr>
            <a:picLocks noChangeAspect="1"/>
          </p:cNvPicPr>
          <p:nvPr/>
        </p:nvPicPr>
        <p:blipFill rotWithShape="1">
          <a:blip r:embed="rId2">
            <a:extLst>
              <a:ext uri="{28A0092B-C50C-407E-A947-70E740481C1C}">
                <a14:useLocalDpi xmlns:a14="http://schemas.microsoft.com/office/drawing/2010/main" val="0"/>
              </a:ext>
            </a:extLst>
          </a:blip>
          <a:srcRect l="31915" r="34494" b="2"/>
          <a:stretch/>
        </p:blipFill>
        <p:spPr>
          <a:xfrm>
            <a:off x="159843" y="170453"/>
            <a:ext cx="3083344" cy="6517096"/>
          </a:xfrm>
          <a:prstGeom prst="rect">
            <a:avLst/>
          </a:prstGeom>
        </p:spPr>
      </p:pic>
      <p:pic>
        <p:nvPicPr>
          <p:cNvPr id="5" name="Picture 4" descr="A person and child sitting on a chair&#10;&#10;Description automatically generated">
            <a:extLst>
              <a:ext uri="{FF2B5EF4-FFF2-40B4-BE49-F238E27FC236}">
                <a16:creationId xmlns:a16="http://schemas.microsoft.com/office/drawing/2014/main" id="{5B2C9225-8FBD-B7CC-C604-07E3C7EF213C}"/>
              </a:ext>
            </a:extLst>
          </p:cNvPr>
          <p:cNvPicPr>
            <a:picLocks noChangeAspect="1"/>
          </p:cNvPicPr>
          <p:nvPr/>
        </p:nvPicPr>
        <p:blipFill rotWithShape="1">
          <a:blip r:embed="rId3">
            <a:extLst>
              <a:ext uri="{28A0092B-C50C-407E-A947-70E740481C1C}">
                <a14:useLocalDpi xmlns:a14="http://schemas.microsoft.com/office/drawing/2010/main" val="0"/>
              </a:ext>
            </a:extLst>
          </a:blip>
          <a:srcRect l="15849" r="17350" b="3"/>
          <a:stretch/>
        </p:blipFill>
        <p:spPr>
          <a:xfrm>
            <a:off x="3243186" y="251771"/>
            <a:ext cx="3109203" cy="3176540"/>
          </a:xfrm>
          <a:prstGeom prst="rect">
            <a:avLst/>
          </a:prstGeom>
        </p:spPr>
      </p:pic>
      <p:pic>
        <p:nvPicPr>
          <p:cNvPr id="3" name="Picture 2" descr="A person holding a child in his arms&#10;&#10;Description automatically generated">
            <a:extLst>
              <a:ext uri="{FF2B5EF4-FFF2-40B4-BE49-F238E27FC236}">
                <a16:creationId xmlns:a16="http://schemas.microsoft.com/office/drawing/2014/main" id="{E66C370C-F40E-6771-9298-759AED8E48C1}"/>
              </a:ext>
            </a:extLst>
          </p:cNvPr>
          <p:cNvPicPr>
            <a:picLocks noChangeAspect="1"/>
          </p:cNvPicPr>
          <p:nvPr/>
        </p:nvPicPr>
        <p:blipFill rotWithShape="1">
          <a:blip r:embed="rId4">
            <a:extLst>
              <a:ext uri="{28A0092B-C50C-407E-A947-70E740481C1C}">
                <a14:useLocalDpi xmlns:a14="http://schemas.microsoft.com/office/drawing/2010/main" val="0"/>
              </a:ext>
            </a:extLst>
          </a:blip>
          <a:srcRect l="23004" r="9574" b="1"/>
          <a:stretch/>
        </p:blipFill>
        <p:spPr>
          <a:xfrm>
            <a:off x="6352389" y="246345"/>
            <a:ext cx="3109203" cy="3181966"/>
          </a:xfrm>
          <a:prstGeom prst="rect">
            <a:avLst/>
          </a:prstGeom>
        </p:spPr>
      </p:pic>
      <p:pic>
        <p:nvPicPr>
          <p:cNvPr id="9" name="Picture 8" descr="A group of people standing together&#10;&#10;Description automatically generated">
            <a:extLst>
              <a:ext uri="{FF2B5EF4-FFF2-40B4-BE49-F238E27FC236}">
                <a16:creationId xmlns:a16="http://schemas.microsoft.com/office/drawing/2014/main" id="{E2C1D2EB-CB94-F88E-A603-00C72D174984}"/>
              </a:ext>
            </a:extLst>
          </p:cNvPr>
          <p:cNvPicPr>
            <a:picLocks noChangeAspect="1"/>
          </p:cNvPicPr>
          <p:nvPr/>
        </p:nvPicPr>
        <p:blipFill rotWithShape="1">
          <a:blip r:embed="rId5">
            <a:extLst>
              <a:ext uri="{28A0092B-C50C-407E-A947-70E740481C1C}">
                <a14:useLocalDpi xmlns:a14="http://schemas.microsoft.com/office/drawing/2010/main" val="0"/>
              </a:ext>
            </a:extLst>
          </a:blip>
          <a:srcRect l="12886" r="17594" b="3"/>
          <a:stretch/>
        </p:blipFill>
        <p:spPr>
          <a:xfrm>
            <a:off x="3243186" y="3428311"/>
            <a:ext cx="3109203" cy="3175314"/>
          </a:xfrm>
          <a:prstGeom prst="rect">
            <a:avLst/>
          </a:prstGeom>
        </p:spPr>
      </p:pic>
      <p:pic>
        <p:nvPicPr>
          <p:cNvPr id="11" name="Picture 10" descr="A person holding a child's hand&#10;&#10;Description automatically generated">
            <a:extLst>
              <a:ext uri="{FF2B5EF4-FFF2-40B4-BE49-F238E27FC236}">
                <a16:creationId xmlns:a16="http://schemas.microsoft.com/office/drawing/2014/main" id="{56F2F038-282E-B45C-0C16-761A5A4D7B6D}"/>
              </a:ext>
            </a:extLst>
          </p:cNvPr>
          <p:cNvPicPr>
            <a:picLocks noChangeAspect="1"/>
          </p:cNvPicPr>
          <p:nvPr/>
        </p:nvPicPr>
        <p:blipFill rotWithShape="1">
          <a:blip r:embed="rId6">
            <a:extLst>
              <a:ext uri="{28A0092B-C50C-407E-A947-70E740481C1C}">
                <a14:useLocalDpi xmlns:a14="http://schemas.microsoft.com/office/drawing/2010/main" val="0"/>
              </a:ext>
            </a:extLst>
          </a:blip>
          <a:srcRect t="15526" r="1" b="11822"/>
          <a:stretch/>
        </p:blipFill>
        <p:spPr>
          <a:xfrm>
            <a:off x="6352389" y="3422043"/>
            <a:ext cx="3109203" cy="3181582"/>
          </a:xfrm>
          <a:prstGeom prst="rect">
            <a:avLst/>
          </a:prstGeom>
        </p:spPr>
      </p:pic>
    </p:spTree>
    <p:extLst>
      <p:ext uri="{BB962C8B-B14F-4D97-AF65-F5344CB8AC3E}">
        <p14:creationId xmlns:p14="http://schemas.microsoft.com/office/powerpoint/2010/main" val="33379931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1446</TotalTime>
  <Words>3208</Words>
  <Application>Microsoft Macintosh PowerPoint</Application>
  <PresentationFormat>A4 Paper (210x297 mm)</PresentationFormat>
  <Paragraphs>39</Paragraphs>
  <Slides>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PingFang SC</vt: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171</cp:revision>
  <cp:lastPrinted>2024-02-19T22:07:16Z</cp:lastPrinted>
  <dcterms:created xsi:type="dcterms:W3CDTF">2022-11-07T20:45:57Z</dcterms:created>
  <dcterms:modified xsi:type="dcterms:W3CDTF">2024-02-19T22:08:42Z</dcterms:modified>
</cp:coreProperties>
</file>

<file path=docProps/thumbnail.jpeg>
</file>